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71"/>
  </p:notesMasterIdLst>
  <p:sldIdLst>
    <p:sldId id="324" r:id="rId2"/>
    <p:sldId id="340" r:id="rId3"/>
    <p:sldId id="341" r:id="rId4"/>
    <p:sldId id="343" r:id="rId5"/>
    <p:sldId id="342" r:id="rId6"/>
    <p:sldId id="326" r:id="rId7"/>
    <p:sldId id="339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256" r:id="rId21"/>
    <p:sldId id="266" r:id="rId22"/>
    <p:sldId id="268" r:id="rId23"/>
    <p:sldId id="282" r:id="rId24"/>
    <p:sldId id="283" r:id="rId25"/>
    <p:sldId id="284" r:id="rId26"/>
    <p:sldId id="323" r:id="rId27"/>
    <p:sldId id="290" r:id="rId28"/>
    <p:sldId id="294" r:id="rId29"/>
    <p:sldId id="295" r:id="rId30"/>
    <p:sldId id="296" r:id="rId31"/>
    <p:sldId id="297" r:id="rId32"/>
    <p:sldId id="308" r:id="rId33"/>
    <p:sldId id="289" r:id="rId34"/>
    <p:sldId id="307" r:id="rId35"/>
    <p:sldId id="287" r:id="rId36"/>
    <p:sldId id="320" r:id="rId37"/>
    <p:sldId id="293" r:id="rId38"/>
    <p:sldId id="298" r:id="rId39"/>
    <p:sldId id="311" r:id="rId40"/>
    <p:sldId id="316" r:id="rId41"/>
    <p:sldId id="270" r:id="rId42"/>
    <p:sldId id="273" r:id="rId43"/>
    <p:sldId id="271" r:id="rId44"/>
    <p:sldId id="269" r:id="rId45"/>
    <p:sldId id="285" r:id="rId46"/>
    <p:sldId id="305" r:id="rId47"/>
    <p:sldId id="315" r:id="rId48"/>
    <p:sldId id="306" r:id="rId49"/>
    <p:sldId id="288" r:id="rId50"/>
    <p:sldId id="309" r:id="rId51"/>
    <p:sldId id="304" r:id="rId52"/>
    <p:sldId id="303" r:id="rId53"/>
    <p:sldId id="302" r:id="rId54"/>
    <p:sldId id="314" r:id="rId55"/>
    <p:sldId id="319" r:id="rId56"/>
    <p:sldId id="321" r:id="rId57"/>
    <p:sldId id="318" r:id="rId58"/>
    <p:sldId id="299" r:id="rId59"/>
    <p:sldId id="312" r:id="rId60"/>
    <p:sldId id="300" r:id="rId61"/>
    <p:sldId id="301" r:id="rId62"/>
    <p:sldId id="310" r:id="rId63"/>
    <p:sldId id="322" r:id="rId64"/>
    <p:sldId id="313" r:id="rId65"/>
    <p:sldId id="257" r:id="rId66"/>
    <p:sldId id="317" r:id="rId67"/>
    <p:sldId id="272" r:id="rId68"/>
    <p:sldId id="280" r:id="rId69"/>
    <p:sldId id="260" r:id="rId70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96" autoAdjust="0"/>
  </p:normalViewPr>
  <p:slideViewPr>
    <p:cSldViewPr snapToGrid="0">
      <p:cViewPr varScale="1">
        <p:scale>
          <a:sx n="95" d="100"/>
          <a:sy n="95" d="100"/>
        </p:scale>
        <p:origin x="130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24/03/2025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24/03/2025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24/03/2025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24/03/2025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24/03/2025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24/03/2025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24/03/2025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24/03/2025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131.png"/><Relationship Id="rId12" Type="http://schemas.openxmlformats.org/officeDocument/2006/relationships/image" Target="../media/image23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0.png"/><Relationship Id="rId9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51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9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3.png"/><Relationship Id="rId4" Type="http://schemas.openxmlformats.org/officeDocument/2006/relationships/image" Target="../media/image1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90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44.png"/><Relationship Id="rId7" Type="http://schemas.openxmlformats.org/officeDocument/2006/relationships/image" Target="../media/image9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46.png"/><Relationship Id="rId10" Type="http://schemas.openxmlformats.org/officeDocument/2006/relationships/image" Target="../media/image98.png"/><Relationship Id="rId4" Type="http://schemas.openxmlformats.org/officeDocument/2006/relationships/image" Target="../media/image45.png"/><Relationship Id="rId9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430.png"/><Relationship Id="rId3" Type="http://schemas.openxmlformats.org/officeDocument/2006/relationships/image" Target="../media/image100.png"/><Relationship Id="rId7" Type="http://schemas.openxmlformats.org/officeDocument/2006/relationships/image" Target="../media/image400.png"/><Relationship Id="rId12" Type="http://schemas.openxmlformats.org/officeDocument/2006/relationships/customXml" Target="../ink/ink5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410.png"/><Relationship Id="rId14" Type="http://schemas.openxmlformats.org/officeDocument/2006/relationships/customXml" Target="../ink/ink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207571" y="-66533"/>
            <a:ext cx="6984429" cy="7122971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432080" y="221187"/>
            <a:ext cx="61996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latin typeface="Verdana Pro Cond Semibold" panose="020B0706030504040204" pitchFamily="34" charset="0"/>
              </a:rPr>
              <a:t>Ocean - </a:t>
            </a:r>
            <a:r>
              <a:rPr lang="it-IT" sz="4000" b="1" dirty="0" err="1">
                <a:latin typeface="Verdana Pro Cond Semibold" panose="020B0706030504040204" pitchFamily="34" charset="0"/>
              </a:rPr>
              <a:t>atmosphere</a:t>
            </a:r>
            <a:r>
              <a:rPr lang="it-IT" sz="4000" b="1" dirty="0">
                <a:latin typeface="Verdana Pro Cond Semibold" panose="020B0706030504040204" pitchFamily="34" charset="0"/>
              </a:rPr>
              <a:t> </a:t>
            </a:r>
            <a:r>
              <a:rPr lang="it-IT" sz="4000" b="1" dirty="0" err="1">
                <a:latin typeface="Verdana Pro Cond Semibold" panose="020B0706030504040204" pitchFamily="34" charset="0"/>
              </a:rPr>
              <a:t>coupling</a:t>
            </a:r>
            <a:r>
              <a:rPr lang="it-IT" sz="4000" b="1" dirty="0">
                <a:latin typeface="Verdana Pro Cond Semibold" panose="020B0706030504040204" pitchFamily="34" charset="0"/>
              </a:rPr>
              <a:t> </a:t>
            </a:r>
            <a:r>
              <a:rPr lang="it-IT" sz="4000" b="1" dirty="0" err="1">
                <a:latin typeface="Verdana Pro Cond Semibold" panose="020B0706030504040204" pitchFamily="34" charset="0"/>
              </a:rPr>
              <a:t>at</a:t>
            </a:r>
            <a:r>
              <a:rPr lang="it-IT" sz="4000" b="1" dirty="0">
                <a:latin typeface="Verdana Pro Cond Semibold" panose="020B0706030504040204" pitchFamily="34" charset="0"/>
              </a:rPr>
              <a:t> the </a:t>
            </a:r>
          </a:p>
          <a:p>
            <a:pPr algn="ctr"/>
            <a:r>
              <a:rPr lang="it-IT" sz="4000" b="1" dirty="0" err="1">
                <a:latin typeface="Verdana Pro Cond Semibold" panose="020B0706030504040204" pitchFamily="34" charset="0"/>
              </a:rPr>
              <a:t>oceanic</a:t>
            </a:r>
            <a:r>
              <a:rPr lang="it-IT" sz="4000" b="1" dirty="0">
                <a:latin typeface="Verdana Pro Cond Semibold" panose="020B0706030504040204" pitchFamily="34" charset="0"/>
              </a:rPr>
              <a:t> mesoscale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DBA88D2-58E4-7B10-CE35-BD7ADCF2B398}"/>
              </a:ext>
            </a:extLst>
          </p:cNvPr>
          <p:cNvSpPr txBox="1"/>
          <p:nvPr/>
        </p:nvSpPr>
        <p:spPr>
          <a:xfrm>
            <a:off x="0" y="2317661"/>
            <a:ext cx="6792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The impact of SST </a:t>
            </a:r>
            <a:r>
              <a:rPr lang="it-IT" sz="2400" dirty="0" err="1"/>
              <a:t>structures</a:t>
            </a:r>
            <a:r>
              <a:rPr lang="it-IT" sz="2400" dirty="0"/>
              <a:t> on </a:t>
            </a:r>
            <a:r>
              <a:rPr lang="it-IT" sz="2400" dirty="0" err="1"/>
              <a:t>surface</a:t>
            </a:r>
            <a:r>
              <a:rPr lang="it-IT" sz="2400" dirty="0"/>
              <a:t> </a:t>
            </a:r>
            <a:r>
              <a:rPr lang="it-IT" sz="2400" dirty="0" err="1"/>
              <a:t>fluxes</a:t>
            </a:r>
            <a:r>
              <a:rPr lang="it-IT" sz="2400" dirty="0"/>
              <a:t> </a:t>
            </a:r>
          </a:p>
          <a:p>
            <a:pPr algn="ctr"/>
            <a:r>
              <a:rPr lang="it-IT" sz="2400" dirty="0"/>
              <a:t>and the air </a:t>
            </a:r>
            <a:r>
              <a:rPr lang="it-IT" sz="2400" dirty="0" err="1"/>
              <a:t>column</a:t>
            </a:r>
            <a:r>
              <a:rPr lang="it-IT" sz="2400" dirty="0"/>
              <a:t> in a </a:t>
            </a:r>
            <a:r>
              <a:rPr lang="it-IT" sz="2400" dirty="0" err="1"/>
              <a:t>coupled</a:t>
            </a:r>
            <a:r>
              <a:rPr lang="it-IT" sz="2400" dirty="0"/>
              <a:t> </a:t>
            </a:r>
            <a:r>
              <a:rPr lang="it-IT" sz="2400" dirty="0" err="1"/>
              <a:t>simulation</a:t>
            </a:r>
            <a:endParaRPr lang="it-IT" sz="2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271307" y="362792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271307" y="515937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F1D882-F8BE-FA4C-F904-FF3C1AC4B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0CE7555-71CD-9CAA-CF75-41193CE58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7FE01A-5FE5-7151-06B4-A34EAD451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4AF326D-E372-D46C-582A-240066D01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821720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7CA1E-9E84-7A7E-CC7C-82F76147D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812D8C0-7D50-9513-7AF9-173DED31C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65CEC2B-9218-2B2A-A30D-5F5117058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5C49F9-33E2-270F-174B-2A3FED25C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64246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B1116-923C-4C6E-F16F-E3BBC0E7C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4AB4ADA-414F-41FC-2D73-213CABB0F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6478448-083E-0D55-2DC0-748CB2289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EDBCF07-3471-1C8B-0F01-4B69BCC86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48300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2F869-6E41-80E7-8491-EF760E1A6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7D2941C-2014-BBB2-23A2-70BACCCC2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7916FE9-5689-8254-F9D1-FAA87929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B4194D4-DB85-6488-25A3-47826F0E9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182125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B1A69-7917-CF1B-0F4A-72DCB54B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D48BE14-EDDB-2DD1-C220-39314CE6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3958AF8-9C85-9840-A678-2AA82DCC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5CBA78-7E90-B517-852B-327863D6D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01047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4D9BC4-1CED-32C9-5F31-F76C8C954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2EBE6EC-A88B-A0B1-963A-29D657E5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3A977C6-7744-2A00-A883-8116C2A0E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A0F8CC-22EA-B986-889B-EE11F913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62922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F62CC-9C55-5AE8-3817-67141A53B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CA27E-8934-7F09-3567-D3FD0EB6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FDA3C25-08BB-D0A8-F807-AF9ED71389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A243F49-0081-B647-6561-36E42329B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769389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1F608-0385-FA60-C28E-813FCE6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8A57CF3-716A-43E0-B256-C2F021F9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32FB63-5B0B-45F6-9DFF-D788471DA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FF9CA57-D175-C138-668E-17D63E0B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127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31F40-7640-E3AE-4BDB-F11AE9003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A15A7D1-DFCD-7CB3-FC93-0F2117087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1100B5-7EC4-9440-6C4A-CEBDEF960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A84D6F-B998-0152-6481-00850298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07196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97F2F0-4368-8732-CEF1-D994D1963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D64064-68A2-F4A8-CFE1-BC47EFD76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70264D-6F8E-6EE0-AE54-61B8B6FD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29EC23B-59D3-B2FF-ED65-6CF1DF01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7117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7F7BCA05-C92E-F252-85D1-CF3172F4A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42"/>
          <a:stretch/>
        </p:blipFill>
        <p:spPr>
          <a:xfrm>
            <a:off x="5027478" y="866698"/>
            <a:ext cx="7164522" cy="548359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848529" y="1427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552659" y="1085223"/>
            <a:ext cx="440117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Scales   </a:t>
            </a:r>
            <a:r>
              <a:rPr lang="it-IT" b="1" dirty="0"/>
              <a:t>~ 100 km</a:t>
            </a:r>
          </a:p>
          <a:p>
            <a:endParaRPr lang="it-IT" dirty="0"/>
          </a:p>
          <a:p>
            <a:r>
              <a:rPr lang="it-IT" dirty="0"/>
              <a:t>Features like: </a:t>
            </a:r>
          </a:p>
          <a:p>
            <a:pPr marL="285750" indent="-285750">
              <a:buFontTx/>
              <a:buChar char="-"/>
            </a:pPr>
            <a:r>
              <a:rPr lang="it-IT" dirty="0"/>
              <a:t>Temperature </a:t>
            </a:r>
            <a:r>
              <a:rPr lang="it-IT" dirty="0" err="1"/>
              <a:t>fronts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 err="1"/>
              <a:t>Eddies</a:t>
            </a:r>
            <a:endParaRPr lang="it-IT" dirty="0"/>
          </a:p>
          <a:p>
            <a:pPr marL="285750" indent="-285750">
              <a:buFontTx/>
              <a:buChar char="-"/>
            </a:pPr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2023, </a:t>
            </a:r>
            <a:r>
              <a:rPr lang="it-IT" sz="1600" i="1" dirty="0" err="1"/>
              <a:t>Seo</a:t>
            </a:r>
            <a:r>
              <a:rPr lang="it-IT" sz="1600" i="1" dirty="0"/>
              <a:t> 2023, Bishop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695848" y="4105854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B265CCC-FCBC-093A-7756-14825722C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234FEB3-31D6-0D09-996E-31979FB1C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25CE2C1B-D61C-8769-B2E0-DFA7F37F8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9" y="784573"/>
            <a:ext cx="5156959" cy="112811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enthalpy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370009" y="2280608"/>
                <a:ext cx="5521478" cy="15696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pPr/>
                <a:endParaRPr lang="it-IT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dirty="0"/>
              </a:p>
              <a:p>
                <a:pPr/>
                <a:endParaRPr lang="it-IT" sz="24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009" y="2280608"/>
                <a:ext cx="5521478" cy="15696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4DF2CCE-99DF-F9FF-D503-16BA7ECD5FB9}"/>
              </a:ext>
            </a:extLst>
          </p:cNvPr>
          <p:cNvSpPr txBox="1"/>
          <p:nvPr/>
        </p:nvSpPr>
        <p:spPr>
          <a:xfrm>
            <a:off x="7455876" y="3850268"/>
            <a:ext cx="336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Inderisci</a:t>
            </a:r>
            <a:r>
              <a:rPr lang="it-IT" dirty="0"/>
              <a:t> schema colorato qui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5891487" y="4667546"/>
                <a:ext cx="6094324" cy="619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1487" y="4667546"/>
                <a:ext cx="6094324" cy="6190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18F05D1A-8949-60A7-CF71-007DF3942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9493"/>
            <a:ext cx="5519245" cy="47792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A5090FE0-C7FA-E393-AB98-6A11DFB6EF54}"/>
              </a:ext>
            </a:extLst>
          </p:cNvPr>
          <p:cNvGrpSpPr/>
          <p:nvPr/>
        </p:nvGrpSpPr>
        <p:grpSpPr>
          <a:xfrm>
            <a:off x="109291" y="1258362"/>
            <a:ext cx="5799140" cy="4622819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F6EC134-E455-F8E7-BCA1-DCAA5D44C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49441D0E-AF50-5234-3B28-DF40F77080AA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23FEAA3B-B7E3-7B83-0348-151ABA722CA0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971111C0-F5BE-4586-9B97-5067718F7500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326944" y="1053980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944" y="1053980"/>
                <a:ext cx="3170029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437394" y="1059549"/>
            <a:ext cx="317002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4CF3086-3B14-3EFF-AC1E-9B999DCF8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83" y="1113592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F07229-1FBC-C0FE-59FD-7D5F7C871A89}"/>
                  </a:ext>
                </a:extLst>
              </p:cNvPr>
              <p:cNvSpPr txBox="1"/>
              <p:nvPr/>
            </p:nvSpPr>
            <p:spPr>
              <a:xfrm>
                <a:off x="1096907" y="4159367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61F07229-1FBC-C0FE-59FD-7D5F7C871A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07" y="4159367"/>
                <a:ext cx="2346639" cy="929550"/>
              </a:xfrm>
              <a:prstGeom prst="rect">
                <a:avLst/>
              </a:prstGeom>
              <a:blipFill>
                <a:blip r:embed="rId3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604C7E49-5368-5566-FBA2-850251BCD97B}"/>
              </a:ext>
            </a:extLst>
          </p:cNvPr>
          <p:cNvSpPr txBox="1"/>
          <p:nvPr/>
        </p:nvSpPr>
        <p:spPr>
          <a:xfrm>
            <a:off x="1564067" y="896650"/>
            <a:ext cx="2786869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LHF </a:t>
            </a:r>
            <a:r>
              <a:rPr lang="it-IT" sz="2400" b="1" dirty="0" err="1"/>
              <a:t>anomalies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3E393A-5D7A-76A9-7DE0-AB359B25631E}"/>
              </a:ext>
            </a:extLst>
          </p:cNvPr>
          <p:cNvSpPr txBox="1"/>
          <p:nvPr/>
        </p:nvSpPr>
        <p:spPr>
          <a:xfrm>
            <a:off x="4983371" y="118496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564067" y="5769366"/>
                <a:ext cx="321985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067" y="5769366"/>
                <a:ext cx="3219856" cy="646331"/>
              </a:xfrm>
              <a:prstGeom prst="rect">
                <a:avLst/>
              </a:prstGeom>
              <a:blipFill>
                <a:blip r:embed="rId5"/>
                <a:stretch>
                  <a:fillRect l="-1705" t="-3774" b="-150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magine 15">
            <a:extLst>
              <a:ext uri="{FF2B5EF4-FFF2-40B4-BE49-F238E27FC236}">
                <a16:creationId xmlns:a16="http://schemas.microsoft.com/office/drawing/2014/main" id="{8B202428-4DF6-30A5-BE3B-8878D2756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136" y="1057355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8271423" y="896651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423" y="896651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66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AF3FB158-03FE-7FBB-8FF9-12FD88FF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7DD9367-1476-AA71-95A7-15601A5070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CB61293-1C28-1151-D174-E58DE272E347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BE7CF9-393E-5A9F-3F9E-E6DAC149A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358F0D2-1C99-42F7-9DAF-1B50C6381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C2D2D-31F9-06BA-6D0C-6D608426B2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9CD420E-1BE3-FAE5-D6A7-93D0CA551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380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2078</Words>
  <Application>Microsoft Office PowerPoint</Application>
  <PresentationFormat>Personalizzato</PresentationFormat>
  <Paragraphs>467</Paragraphs>
  <Slides>69</Slides>
  <Notes>12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69</vt:i4>
      </vt:variant>
    </vt:vector>
  </HeadingPairs>
  <TitlesOfParts>
    <vt:vector size="78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230</cp:revision>
  <dcterms:created xsi:type="dcterms:W3CDTF">2024-10-09T06:27:58Z</dcterms:created>
  <dcterms:modified xsi:type="dcterms:W3CDTF">2025-03-24T17:30:45Z</dcterms:modified>
</cp:coreProperties>
</file>